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6" r:id="rId4"/>
    <p:sldId id="274" r:id="rId5"/>
    <p:sldId id="281" r:id="rId6"/>
    <p:sldId id="287" r:id="rId7"/>
    <p:sldId id="288" r:id="rId8"/>
    <p:sldId id="289" r:id="rId9"/>
    <p:sldId id="290" r:id="rId10"/>
    <p:sldId id="277" r:id="rId11"/>
    <p:sldId id="278" r:id="rId12"/>
  </p:sldIdLst>
  <p:sldSz cx="9144000" cy="5143500" type="screen16x9"/>
  <p:notesSz cx="6858000" cy="9144000"/>
  <p:embeddedFontLst>
    <p:embeddedFont>
      <p:font typeface="Titillium Web" panose="00000500000000000000" pitchFamily="2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GK45LqnhK1yKEa4CXgxTgv8c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E8D48"/>
    <a:srgbClr val="CEDEC5"/>
    <a:srgbClr val="F5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56" autoAdjust="0"/>
  </p:normalViewPr>
  <p:slideViewPr>
    <p:cSldViewPr snapToGrid="0">
      <p:cViewPr varScale="1">
        <p:scale>
          <a:sx n="139" d="100"/>
          <a:sy n="139" d="100"/>
        </p:scale>
        <p:origin x="804" y="114"/>
      </p:cViewPr>
      <p:guideLst>
        <p:guide orient="horz" pos="24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3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6A965-B974-4D13-843F-64616FB96F1A}" type="doc">
      <dgm:prSet loTypeId="urn:microsoft.com/office/officeart/2005/8/layout/equation1" loCatId="process" qsTypeId="urn:microsoft.com/office/officeart/2005/8/quickstyle/simple1" qsCatId="simple" csTypeId="urn:microsoft.com/office/officeart/2005/8/colors/accent4_2" csCatId="accent4" phldr="1"/>
      <dgm:spPr/>
    </dgm:pt>
    <dgm:pt modelId="{3C37B3E0-9E52-44F5-8A9A-9D54794F3CE4}">
      <dgm:prSet phldrT="[Texto]" custT="1"/>
      <dgm:spPr/>
      <dgm:t>
        <a:bodyPr/>
        <a:lstStyle/>
        <a:p>
          <a:r>
            <a:rPr lang="es-ES" sz="1200" b="1" dirty="0">
              <a:solidFill>
                <a:schemeClr val="accent3">
                  <a:lumMod val="75000"/>
                </a:schemeClr>
              </a:solidFill>
            </a:rPr>
            <a:t>Prevención</a:t>
          </a:r>
          <a:endParaRPr lang="es-MX" sz="1200" b="1" dirty="0">
            <a:solidFill>
              <a:schemeClr val="accent3">
                <a:lumMod val="75000"/>
              </a:schemeClr>
            </a:solidFill>
          </a:endParaRPr>
        </a:p>
      </dgm:t>
    </dgm:pt>
    <dgm:pt modelId="{24F842AB-9BC5-4E69-9A69-F6BE5A2D23EC}" type="parTrans" cxnId="{530C6662-9E2E-4E5E-BA42-53D5D1095200}">
      <dgm:prSet/>
      <dgm:spPr/>
      <dgm:t>
        <a:bodyPr/>
        <a:lstStyle/>
        <a:p>
          <a:endParaRPr lang="es-MX"/>
        </a:p>
      </dgm:t>
    </dgm:pt>
    <dgm:pt modelId="{B020740B-DAFD-445D-AF24-5FB6B257B91A}" type="sibTrans" cxnId="{530C6662-9E2E-4E5E-BA42-53D5D1095200}">
      <dgm:prSet/>
      <dgm:spPr/>
      <dgm:t>
        <a:bodyPr/>
        <a:lstStyle/>
        <a:p>
          <a:endParaRPr lang="es-MX"/>
        </a:p>
      </dgm:t>
    </dgm:pt>
    <dgm:pt modelId="{FC83FC76-EFDE-4C76-95C4-C426B662A62F}">
      <dgm:prSet phldrT="[Texto]"/>
      <dgm:spPr/>
      <dgm:t>
        <a:bodyPr/>
        <a:lstStyle/>
        <a:p>
          <a:r>
            <a:rPr lang="es-ES" b="1" dirty="0">
              <a:solidFill>
                <a:schemeClr val="accent3">
                  <a:lumMod val="75000"/>
                </a:schemeClr>
              </a:solidFill>
            </a:rPr>
            <a:t>Sanción</a:t>
          </a:r>
          <a:endParaRPr lang="es-MX" b="1" dirty="0">
            <a:solidFill>
              <a:schemeClr val="accent3">
                <a:lumMod val="75000"/>
              </a:schemeClr>
            </a:solidFill>
          </a:endParaRPr>
        </a:p>
      </dgm:t>
    </dgm:pt>
    <dgm:pt modelId="{1698B874-B514-49DE-B7ED-D291AD159CB7}" type="parTrans" cxnId="{3AF7AC28-2DED-4961-9DCE-53370161CF08}">
      <dgm:prSet/>
      <dgm:spPr/>
      <dgm:t>
        <a:bodyPr/>
        <a:lstStyle/>
        <a:p>
          <a:endParaRPr lang="es-MX"/>
        </a:p>
      </dgm:t>
    </dgm:pt>
    <dgm:pt modelId="{95422F7C-BA34-4B0D-ACB0-1B747BF84707}" type="sibTrans" cxnId="{3AF7AC28-2DED-4961-9DCE-53370161CF08}">
      <dgm:prSet/>
      <dgm:spPr/>
      <dgm:t>
        <a:bodyPr/>
        <a:lstStyle/>
        <a:p>
          <a:endParaRPr lang="es-MX"/>
        </a:p>
      </dgm:t>
    </dgm:pt>
    <dgm:pt modelId="{4FFC51EF-2B30-4C06-AC46-C49394681D47}">
      <dgm:prSet phldrT="[Texto]"/>
      <dgm:spPr/>
      <dgm:t>
        <a:bodyPr/>
        <a:lstStyle/>
        <a:p>
          <a:r>
            <a:rPr lang="es-ES" b="1" dirty="0">
              <a:solidFill>
                <a:schemeClr val="accent3">
                  <a:lumMod val="75000"/>
                </a:schemeClr>
              </a:solidFill>
            </a:rPr>
            <a:t>Coordinación</a:t>
          </a:r>
          <a:endParaRPr lang="es-MX" b="1" dirty="0">
            <a:solidFill>
              <a:schemeClr val="accent3">
                <a:lumMod val="75000"/>
              </a:schemeClr>
            </a:solidFill>
          </a:endParaRPr>
        </a:p>
      </dgm:t>
    </dgm:pt>
    <dgm:pt modelId="{822D83DC-80BD-43FE-B86A-6A5C4D2AF4A3}" type="parTrans" cxnId="{5210DABC-23A7-4ED5-BBA0-C957E3A7CD9B}">
      <dgm:prSet/>
      <dgm:spPr/>
      <dgm:t>
        <a:bodyPr/>
        <a:lstStyle/>
        <a:p>
          <a:endParaRPr lang="es-MX"/>
        </a:p>
      </dgm:t>
    </dgm:pt>
    <dgm:pt modelId="{F9686125-AA81-495E-B638-3803CD0FEFAE}" type="sibTrans" cxnId="{5210DABC-23A7-4ED5-BBA0-C957E3A7CD9B}">
      <dgm:prSet/>
      <dgm:spPr/>
      <dgm:t>
        <a:bodyPr/>
        <a:lstStyle/>
        <a:p>
          <a:endParaRPr lang="es-MX"/>
        </a:p>
      </dgm:t>
    </dgm:pt>
    <dgm:pt modelId="{541CE7D4-E62F-425C-847E-AADC80D8A1FF}">
      <dgm:prSet phldrT="[Texto]" custT="1"/>
      <dgm:spPr/>
      <dgm:t>
        <a:bodyPr/>
        <a:lstStyle/>
        <a:p>
          <a:r>
            <a:rPr lang="es-ES" sz="1200" b="1" dirty="0"/>
            <a:t>Protección</a:t>
          </a:r>
          <a:endParaRPr lang="es-MX" sz="1200" b="1" dirty="0"/>
        </a:p>
      </dgm:t>
    </dgm:pt>
    <dgm:pt modelId="{DD5F7308-2665-4D7D-A4A7-1736B37694C8}" type="parTrans" cxnId="{8786045D-1092-4CAB-B858-BFD5D29849ED}">
      <dgm:prSet/>
      <dgm:spPr/>
      <dgm:t>
        <a:bodyPr/>
        <a:lstStyle/>
        <a:p>
          <a:endParaRPr lang="es-MX"/>
        </a:p>
      </dgm:t>
    </dgm:pt>
    <dgm:pt modelId="{0A46AD54-B89B-4A80-B0DB-237F4C81D84B}" type="sibTrans" cxnId="{8786045D-1092-4CAB-B858-BFD5D29849ED}">
      <dgm:prSet/>
      <dgm:spPr/>
      <dgm:t>
        <a:bodyPr/>
        <a:lstStyle/>
        <a:p>
          <a:endParaRPr lang="es-MX"/>
        </a:p>
      </dgm:t>
    </dgm:pt>
    <dgm:pt modelId="{55B76E44-480E-45E9-830E-793AFA3AAF1F}" type="pres">
      <dgm:prSet presAssocID="{4836A965-B974-4D13-843F-64616FB96F1A}" presName="linearFlow" presStyleCnt="0">
        <dgm:presLayoutVars>
          <dgm:dir/>
          <dgm:resizeHandles val="exact"/>
        </dgm:presLayoutVars>
      </dgm:prSet>
      <dgm:spPr/>
    </dgm:pt>
    <dgm:pt modelId="{CD1641E5-CCA2-4FD0-B5CF-492F8FEA32F2}" type="pres">
      <dgm:prSet presAssocID="{3C37B3E0-9E52-44F5-8A9A-9D54794F3CE4}" presName="node" presStyleLbl="node1" presStyleIdx="0" presStyleCnt="4">
        <dgm:presLayoutVars>
          <dgm:bulletEnabled val="1"/>
        </dgm:presLayoutVars>
      </dgm:prSet>
      <dgm:spPr/>
    </dgm:pt>
    <dgm:pt modelId="{3B989ADE-1E60-4A25-891D-6E569AEBC353}" type="pres">
      <dgm:prSet presAssocID="{B020740B-DAFD-445D-AF24-5FB6B257B91A}" presName="spacerL" presStyleCnt="0"/>
      <dgm:spPr/>
    </dgm:pt>
    <dgm:pt modelId="{55759016-1272-4A65-B7B2-DA150698F6A1}" type="pres">
      <dgm:prSet presAssocID="{B020740B-DAFD-445D-AF24-5FB6B257B91A}" presName="sibTrans" presStyleLbl="sibTrans2D1" presStyleIdx="0" presStyleCnt="3"/>
      <dgm:spPr/>
    </dgm:pt>
    <dgm:pt modelId="{374ED12B-082C-434C-BD9B-34F47A1BBB87}" type="pres">
      <dgm:prSet presAssocID="{B020740B-DAFD-445D-AF24-5FB6B257B91A}" presName="spacerR" presStyleCnt="0"/>
      <dgm:spPr/>
    </dgm:pt>
    <dgm:pt modelId="{8A14C76C-CB14-47D2-B123-4CA6F741A7FF}" type="pres">
      <dgm:prSet presAssocID="{FC83FC76-EFDE-4C76-95C4-C426B662A62F}" presName="node" presStyleLbl="node1" presStyleIdx="1" presStyleCnt="4">
        <dgm:presLayoutVars>
          <dgm:bulletEnabled val="1"/>
        </dgm:presLayoutVars>
      </dgm:prSet>
      <dgm:spPr/>
    </dgm:pt>
    <dgm:pt modelId="{2EC20E4E-9759-43A3-BD74-1C7838060FD5}" type="pres">
      <dgm:prSet presAssocID="{95422F7C-BA34-4B0D-ACB0-1B747BF84707}" presName="spacerL" presStyleCnt="0"/>
      <dgm:spPr/>
    </dgm:pt>
    <dgm:pt modelId="{17D27C25-3D54-49D6-8522-BF4AEDBB244A}" type="pres">
      <dgm:prSet presAssocID="{95422F7C-BA34-4B0D-ACB0-1B747BF84707}" presName="sibTrans" presStyleLbl="sibTrans2D1" presStyleIdx="1" presStyleCnt="3"/>
      <dgm:spPr/>
    </dgm:pt>
    <dgm:pt modelId="{68FC187B-6304-4550-838B-857FAA60F882}" type="pres">
      <dgm:prSet presAssocID="{95422F7C-BA34-4B0D-ACB0-1B747BF84707}" presName="spacerR" presStyleCnt="0"/>
      <dgm:spPr/>
    </dgm:pt>
    <dgm:pt modelId="{8288DFBC-A4D8-4CC8-B575-9BACD5E1C28E}" type="pres">
      <dgm:prSet presAssocID="{4FFC51EF-2B30-4C06-AC46-C49394681D47}" presName="node" presStyleLbl="node1" presStyleIdx="2" presStyleCnt="4">
        <dgm:presLayoutVars>
          <dgm:bulletEnabled val="1"/>
        </dgm:presLayoutVars>
      </dgm:prSet>
      <dgm:spPr/>
    </dgm:pt>
    <dgm:pt modelId="{8A449EE9-AB6A-46B8-90FD-A7E2620E244B}" type="pres">
      <dgm:prSet presAssocID="{F9686125-AA81-495E-B638-3803CD0FEFAE}" presName="spacerL" presStyleCnt="0"/>
      <dgm:spPr/>
    </dgm:pt>
    <dgm:pt modelId="{9414215D-738A-4721-B0A4-7041B0CCBAFE}" type="pres">
      <dgm:prSet presAssocID="{F9686125-AA81-495E-B638-3803CD0FEFAE}" presName="sibTrans" presStyleLbl="sibTrans2D1" presStyleIdx="2" presStyleCnt="3"/>
      <dgm:spPr/>
    </dgm:pt>
    <dgm:pt modelId="{94F32B6D-D9A2-47AC-89E7-0110746BE0E0}" type="pres">
      <dgm:prSet presAssocID="{F9686125-AA81-495E-B638-3803CD0FEFAE}" presName="spacerR" presStyleCnt="0"/>
      <dgm:spPr/>
    </dgm:pt>
    <dgm:pt modelId="{92EE7639-6CB1-4C4B-B63A-31B77D8F84A3}" type="pres">
      <dgm:prSet presAssocID="{541CE7D4-E62F-425C-847E-AADC80D8A1FF}" presName="node" presStyleLbl="node1" presStyleIdx="3" presStyleCnt="4">
        <dgm:presLayoutVars>
          <dgm:bulletEnabled val="1"/>
        </dgm:presLayoutVars>
      </dgm:prSet>
      <dgm:spPr/>
    </dgm:pt>
  </dgm:ptLst>
  <dgm:cxnLst>
    <dgm:cxn modelId="{EEEAB802-DA0F-46C3-B93D-AB2B5682A591}" type="presOf" srcId="{FC83FC76-EFDE-4C76-95C4-C426B662A62F}" destId="{8A14C76C-CB14-47D2-B123-4CA6F741A7FF}" srcOrd="0" destOrd="0" presId="urn:microsoft.com/office/officeart/2005/8/layout/equation1"/>
    <dgm:cxn modelId="{CA0B5003-F7D1-48B5-8898-02C023413523}" type="presOf" srcId="{B020740B-DAFD-445D-AF24-5FB6B257B91A}" destId="{55759016-1272-4A65-B7B2-DA150698F6A1}" srcOrd="0" destOrd="0" presId="urn:microsoft.com/office/officeart/2005/8/layout/equation1"/>
    <dgm:cxn modelId="{3AF7AC28-2DED-4961-9DCE-53370161CF08}" srcId="{4836A965-B974-4D13-843F-64616FB96F1A}" destId="{FC83FC76-EFDE-4C76-95C4-C426B662A62F}" srcOrd="1" destOrd="0" parTransId="{1698B874-B514-49DE-B7ED-D291AD159CB7}" sibTransId="{95422F7C-BA34-4B0D-ACB0-1B747BF84707}"/>
    <dgm:cxn modelId="{8786045D-1092-4CAB-B858-BFD5D29849ED}" srcId="{4836A965-B974-4D13-843F-64616FB96F1A}" destId="{541CE7D4-E62F-425C-847E-AADC80D8A1FF}" srcOrd="3" destOrd="0" parTransId="{DD5F7308-2665-4D7D-A4A7-1736B37694C8}" sibTransId="{0A46AD54-B89B-4A80-B0DB-237F4C81D84B}"/>
    <dgm:cxn modelId="{530C6662-9E2E-4E5E-BA42-53D5D1095200}" srcId="{4836A965-B974-4D13-843F-64616FB96F1A}" destId="{3C37B3E0-9E52-44F5-8A9A-9D54794F3CE4}" srcOrd="0" destOrd="0" parTransId="{24F842AB-9BC5-4E69-9A69-F6BE5A2D23EC}" sibTransId="{B020740B-DAFD-445D-AF24-5FB6B257B91A}"/>
    <dgm:cxn modelId="{76E6ED7C-6C14-448E-9506-C132566E7A36}" type="presOf" srcId="{F9686125-AA81-495E-B638-3803CD0FEFAE}" destId="{9414215D-738A-4721-B0A4-7041B0CCBAFE}" srcOrd="0" destOrd="0" presId="urn:microsoft.com/office/officeart/2005/8/layout/equation1"/>
    <dgm:cxn modelId="{99CD9A7E-DBB3-42CB-A31C-2C8004B59DC9}" type="presOf" srcId="{541CE7D4-E62F-425C-847E-AADC80D8A1FF}" destId="{92EE7639-6CB1-4C4B-B63A-31B77D8F84A3}" srcOrd="0" destOrd="0" presId="urn:microsoft.com/office/officeart/2005/8/layout/equation1"/>
    <dgm:cxn modelId="{7219268A-2992-4AF0-BB67-5241E02EF230}" type="presOf" srcId="{95422F7C-BA34-4B0D-ACB0-1B747BF84707}" destId="{17D27C25-3D54-49D6-8522-BF4AEDBB244A}" srcOrd="0" destOrd="0" presId="urn:microsoft.com/office/officeart/2005/8/layout/equation1"/>
    <dgm:cxn modelId="{5210DABC-23A7-4ED5-BBA0-C957E3A7CD9B}" srcId="{4836A965-B974-4D13-843F-64616FB96F1A}" destId="{4FFC51EF-2B30-4C06-AC46-C49394681D47}" srcOrd="2" destOrd="0" parTransId="{822D83DC-80BD-43FE-B86A-6A5C4D2AF4A3}" sibTransId="{F9686125-AA81-495E-B638-3803CD0FEFAE}"/>
    <dgm:cxn modelId="{18C18AD5-96CF-4670-9DA6-73FD89BE8125}" type="presOf" srcId="{3C37B3E0-9E52-44F5-8A9A-9D54794F3CE4}" destId="{CD1641E5-CCA2-4FD0-B5CF-492F8FEA32F2}" srcOrd="0" destOrd="0" presId="urn:microsoft.com/office/officeart/2005/8/layout/equation1"/>
    <dgm:cxn modelId="{C25DCFD5-8D4A-4CCD-925C-7A88A6E27F22}" type="presOf" srcId="{4FFC51EF-2B30-4C06-AC46-C49394681D47}" destId="{8288DFBC-A4D8-4CC8-B575-9BACD5E1C28E}" srcOrd="0" destOrd="0" presId="urn:microsoft.com/office/officeart/2005/8/layout/equation1"/>
    <dgm:cxn modelId="{203FA4E9-FBB6-4A78-83C2-02E46FA984A1}" type="presOf" srcId="{4836A965-B974-4D13-843F-64616FB96F1A}" destId="{55B76E44-480E-45E9-830E-793AFA3AAF1F}" srcOrd="0" destOrd="0" presId="urn:microsoft.com/office/officeart/2005/8/layout/equation1"/>
    <dgm:cxn modelId="{BD3E85EB-97E3-4FB1-B141-10E25E16ACDB}" type="presParOf" srcId="{55B76E44-480E-45E9-830E-793AFA3AAF1F}" destId="{CD1641E5-CCA2-4FD0-B5CF-492F8FEA32F2}" srcOrd="0" destOrd="0" presId="urn:microsoft.com/office/officeart/2005/8/layout/equation1"/>
    <dgm:cxn modelId="{06E353B9-8761-4BAA-8345-7A50C854ABE9}" type="presParOf" srcId="{55B76E44-480E-45E9-830E-793AFA3AAF1F}" destId="{3B989ADE-1E60-4A25-891D-6E569AEBC353}" srcOrd="1" destOrd="0" presId="urn:microsoft.com/office/officeart/2005/8/layout/equation1"/>
    <dgm:cxn modelId="{87461D96-FFB4-4A53-9D62-B0DF1FF640EF}" type="presParOf" srcId="{55B76E44-480E-45E9-830E-793AFA3AAF1F}" destId="{55759016-1272-4A65-B7B2-DA150698F6A1}" srcOrd="2" destOrd="0" presId="urn:microsoft.com/office/officeart/2005/8/layout/equation1"/>
    <dgm:cxn modelId="{5003718E-11F5-47DA-ABEC-E9AD2B491A4F}" type="presParOf" srcId="{55B76E44-480E-45E9-830E-793AFA3AAF1F}" destId="{374ED12B-082C-434C-BD9B-34F47A1BBB87}" srcOrd="3" destOrd="0" presId="urn:microsoft.com/office/officeart/2005/8/layout/equation1"/>
    <dgm:cxn modelId="{71730FBC-7B65-43E4-92BF-97B1EA1D6114}" type="presParOf" srcId="{55B76E44-480E-45E9-830E-793AFA3AAF1F}" destId="{8A14C76C-CB14-47D2-B123-4CA6F741A7FF}" srcOrd="4" destOrd="0" presId="urn:microsoft.com/office/officeart/2005/8/layout/equation1"/>
    <dgm:cxn modelId="{1CC39556-7297-4D13-B52F-516B7792E695}" type="presParOf" srcId="{55B76E44-480E-45E9-830E-793AFA3AAF1F}" destId="{2EC20E4E-9759-43A3-BD74-1C7838060FD5}" srcOrd="5" destOrd="0" presId="urn:microsoft.com/office/officeart/2005/8/layout/equation1"/>
    <dgm:cxn modelId="{4BA4D020-AC64-4D48-99D1-EC108958E9AC}" type="presParOf" srcId="{55B76E44-480E-45E9-830E-793AFA3AAF1F}" destId="{17D27C25-3D54-49D6-8522-BF4AEDBB244A}" srcOrd="6" destOrd="0" presId="urn:microsoft.com/office/officeart/2005/8/layout/equation1"/>
    <dgm:cxn modelId="{D9FFED0B-4891-4C01-BC42-22DBB95FF4F9}" type="presParOf" srcId="{55B76E44-480E-45E9-830E-793AFA3AAF1F}" destId="{68FC187B-6304-4550-838B-857FAA60F882}" srcOrd="7" destOrd="0" presId="urn:microsoft.com/office/officeart/2005/8/layout/equation1"/>
    <dgm:cxn modelId="{7442758D-819B-402D-A189-000E127719A9}" type="presParOf" srcId="{55B76E44-480E-45E9-830E-793AFA3AAF1F}" destId="{8288DFBC-A4D8-4CC8-B575-9BACD5E1C28E}" srcOrd="8" destOrd="0" presId="urn:microsoft.com/office/officeart/2005/8/layout/equation1"/>
    <dgm:cxn modelId="{4A5367FF-D758-4715-B90F-9292D942FD11}" type="presParOf" srcId="{55B76E44-480E-45E9-830E-793AFA3AAF1F}" destId="{8A449EE9-AB6A-46B8-90FD-A7E2620E244B}" srcOrd="9" destOrd="0" presId="urn:microsoft.com/office/officeart/2005/8/layout/equation1"/>
    <dgm:cxn modelId="{BDB6D91C-29B9-4018-AB43-BDADD5EACF58}" type="presParOf" srcId="{55B76E44-480E-45E9-830E-793AFA3AAF1F}" destId="{9414215D-738A-4721-B0A4-7041B0CCBAFE}" srcOrd="10" destOrd="0" presId="urn:microsoft.com/office/officeart/2005/8/layout/equation1"/>
    <dgm:cxn modelId="{EDAD5AA9-A73D-4F73-9054-0F0BC92B22A3}" type="presParOf" srcId="{55B76E44-480E-45E9-830E-793AFA3AAF1F}" destId="{94F32B6D-D9A2-47AC-89E7-0110746BE0E0}" srcOrd="11" destOrd="0" presId="urn:microsoft.com/office/officeart/2005/8/layout/equation1"/>
    <dgm:cxn modelId="{311B8238-56B1-471F-9C89-AA38E6A17BD1}" type="presParOf" srcId="{55B76E44-480E-45E9-830E-793AFA3AAF1F}" destId="{92EE7639-6CB1-4C4B-B63A-31B77D8F84A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641E5-CCA2-4FD0-B5CF-492F8FEA32F2}">
      <dsp:nvSpPr>
        <dsp:cNvPr id="0" name=""/>
        <dsp:cNvSpPr/>
      </dsp:nvSpPr>
      <dsp:spPr>
        <a:xfrm>
          <a:off x="5053" y="1329939"/>
          <a:ext cx="1404121" cy="14041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accent3">
                  <a:lumMod val="75000"/>
                </a:schemeClr>
              </a:solidFill>
            </a:rPr>
            <a:t>Prevención</a:t>
          </a:r>
          <a:endParaRPr lang="es-MX" sz="12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0682" y="1535568"/>
        <a:ext cx="992863" cy="992863"/>
      </dsp:txXfrm>
    </dsp:sp>
    <dsp:sp modelId="{55759016-1272-4A65-B7B2-DA150698F6A1}">
      <dsp:nvSpPr>
        <dsp:cNvPr id="0" name=""/>
        <dsp:cNvSpPr/>
      </dsp:nvSpPr>
      <dsp:spPr>
        <a:xfrm>
          <a:off x="1523190" y="1624804"/>
          <a:ext cx="814390" cy="814390"/>
        </a:xfrm>
        <a:prstGeom prst="mathPl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1631137" y="1936227"/>
        <a:ext cx="598496" cy="191544"/>
      </dsp:txXfrm>
    </dsp:sp>
    <dsp:sp modelId="{8A14C76C-CB14-47D2-B123-4CA6F741A7FF}">
      <dsp:nvSpPr>
        <dsp:cNvPr id="0" name=""/>
        <dsp:cNvSpPr/>
      </dsp:nvSpPr>
      <dsp:spPr>
        <a:xfrm>
          <a:off x="2451596" y="1329939"/>
          <a:ext cx="1404121" cy="14041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accent3">
                  <a:lumMod val="75000"/>
                </a:schemeClr>
              </a:solidFill>
            </a:rPr>
            <a:t>Sanción</a:t>
          </a:r>
          <a:endParaRPr lang="es-MX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657225" y="1535568"/>
        <a:ext cx="992863" cy="992863"/>
      </dsp:txXfrm>
    </dsp:sp>
    <dsp:sp modelId="{17D27C25-3D54-49D6-8522-BF4AEDBB244A}">
      <dsp:nvSpPr>
        <dsp:cNvPr id="0" name=""/>
        <dsp:cNvSpPr/>
      </dsp:nvSpPr>
      <dsp:spPr>
        <a:xfrm>
          <a:off x="3969732" y="1624804"/>
          <a:ext cx="814390" cy="814390"/>
        </a:xfrm>
        <a:prstGeom prst="mathPlus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4077679" y="1936227"/>
        <a:ext cx="598496" cy="191544"/>
      </dsp:txXfrm>
    </dsp:sp>
    <dsp:sp modelId="{8288DFBC-A4D8-4CC8-B575-9BACD5E1C28E}">
      <dsp:nvSpPr>
        <dsp:cNvPr id="0" name=""/>
        <dsp:cNvSpPr/>
      </dsp:nvSpPr>
      <dsp:spPr>
        <a:xfrm>
          <a:off x="4898138" y="1329939"/>
          <a:ext cx="1404121" cy="14041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accent3">
                  <a:lumMod val="75000"/>
                </a:schemeClr>
              </a:solidFill>
            </a:rPr>
            <a:t>Coordinación</a:t>
          </a:r>
          <a:endParaRPr lang="es-MX" sz="11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103767" y="1535568"/>
        <a:ext cx="992863" cy="992863"/>
      </dsp:txXfrm>
    </dsp:sp>
    <dsp:sp modelId="{9414215D-738A-4721-B0A4-7041B0CCBAFE}">
      <dsp:nvSpPr>
        <dsp:cNvPr id="0" name=""/>
        <dsp:cNvSpPr/>
      </dsp:nvSpPr>
      <dsp:spPr>
        <a:xfrm>
          <a:off x="6416274" y="1624804"/>
          <a:ext cx="814390" cy="814390"/>
        </a:xfrm>
        <a:prstGeom prst="mathEqual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6524221" y="1792568"/>
        <a:ext cx="598496" cy="478862"/>
      </dsp:txXfrm>
    </dsp:sp>
    <dsp:sp modelId="{92EE7639-6CB1-4C4B-B63A-31B77D8F84A3}">
      <dsp:nvSpPr>
        <dsp:cNvPr id="0" name=""/>
        <dsp:cNvSpPr/>
      </dsp:nvSpPr>
      <dsp:spPr>
        <a:xfrm>
          <a:off x="7344680" y="1329939"/>
          <a:ext cx="1404121" cy="14041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Protección</a:t>
          </a:r>
          <a:endParaRPr lang="es-MX" sz="1200" b="1" kern="1200" dirty="0"/>
        </a:p>
      </dsp:txBody>
      <dsp:txXfrm>
        <a:off x="7550309" y="1535568"/>
        <a:ext cx="992863" cy="9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Esta actividad será un espacio breve pero muy valioso para escuchar directamente sus experiencias y propuestas.</a:t>
            </a:r>
          </a:p>
          <a:p>
            <a:pPr marL="158750" indent="0">
              <a:buNone/>
            </a:pPr>
            <a:r>
              <a:rPr lang="es-ES" dirty="0"/>
              <a:t>El objetivo es construir juntos compromisos claros para prevenir siniestros en vías de alta velocidad.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La evidencia es contundente: cuando un usuario vulnerable entra a una vía de alta velocidad, prácticamente no tiene posibilidades de sobrevivir a un impacto.</a:t>
            </a:r>
          </a:p>
          <a:p>
            <a:pPr marL="158750" indent="0">
              <a:buNone/>
            </a:pPr>
            <a:r>
              <a:rPr lang="es-ES" dirty="0"/>
              <a:t>Por eso, es fundamental detener estas conductas antes de que ocurran.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La ley respalda plenamente la intervención de los policías.</a:t>
            </a:r>
          </a:p>
          <a:p>
            <a:pPr marL="158750" indent="0">
              <a:buNone/>
            </a:pPr>
            <a:r>
              <a:rPr lang="es-ES" dirty="0"/>
              <a:t>No se trata de improvisar: ustedes tienen las atribuciones para actuar, prevenir y coordinar.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174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05066E31-6AB1-59F5-556A-5B4C2957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>
            <a:extLst>
              <a:ext uri="{FF2B5EF4-FFF2-40B4-BE49-F238E27FC236}">
                <a16:creationId xmlns:a16="http://schemas.microsoft.com/office/drawing/2014/main" id="{FBE0753B-E986-5C8E-D6DE-E4040BDAF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>
            <a:extLst>
              <a:ext uri="{FF2B5EF4-FFF2-40B4-BE49-F238E27FC236}">
                <a16:creationId xmlns:a16="http://schemas.microsoft.com/office/drawing/2014/main" id="{B9A4538B-AFE5-715F-98EF-0F202AC14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Queremos escuchar sus propuestas concretas.</a:t>
            </a:r>
          </a:p>
          <a:p>
            <a:pPr marL="158750" indent="0">
              <a:buNone/>
            </a:pPr>
            <a:r>
              <a:rPr lang="es-ES" dirty="0"/>
              <a:t>La experiencia de quienes patrullan todos los días es clave para construir soluciones realistas.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53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05066E31-6AB1-59F5-556A-5B4C2957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>
            <a:extLst>
              <a:ext uri="{FF2B5EF4-FFF2-40B4-BE49-F238E27FC236}">
                <a16:creationId xmlns:a16="http://schemas.microsoft.com/office/drawing/2014/main" id="{FBE0753B-E986-5C8E-D6DE-E4040BDAF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>
            <a:extLst>
              <a:ext uri="{FF2B5EF4-FFF2-40B4-BE49-F238E27FC236}">
                <a16:creationId xmlns:a16="http://schemas.microsoft.com/office/drawing/2014/main" id="{B9A4538B-AFE5-715F-98EF-0F202AC14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Toda idea que compartan será registrada.</a:t>
            </a:r>
          </a:p>
          <a:p>
            <a:pPr marL="158750" indent="0">
              <a:buNone/>
            </a:pPr>
            <a:r>
              <a:rPr lang="es-ES" dirty="0"/>
              <a:t>Vamos a organizarlas en tres bloques: prevención, disuasión y sanción, para que podamos ver en qué área tenemos más oportunidad de actuar.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33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05066E31-6AB1-59F5-556A-5B4C2957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>
            <a:extLst>
              <a:ext uri="{FF2B5EF4-FFF2-40B4-BE49-F238E27FC236}">
                <a16:creationId xmlns:a16="http://schemas.microsoft.com/office/drawing/2014/main" id="{FBE0753B-E986-5C8E-D6DE-E4040BDAF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>
            <a:extLst>
              <a:ext uri="{FF2B5EF4-FFF2-40B4-BE49-F238E27FC236}">
                <a16:creationId xmlns:a16="http://schemas.microsoft.com/office/drawing/2014/main" id="{B9A4538B-AFE5-715F-98EF-0F202AC14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Aquí no solo queremos escuchar propuestas, sino también reconocer los obstáculos reales que enfrentan.</a:t>
            </a:r>
          </a:p>
          <a:p>
            <a:pPr marL="158750" indent="0">
              <a:buNone/>
            </a:pPr>
            <a:r>
              <a:rPr lang="es-ES" dirty="0"/>
              <a:t>Este análisis nos ayudará a plantear compromisos alcanzables.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178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05066E31-6AB1-59F5-556A-5B4C2957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>
            <a:extLst>
              <a:ext uri="{FF2B5EF4-FFF2-40B4-BE49-F238E27FC236}">
                <a16:creationId xmlns:a16="http://schemas.microsoft.com/office/drawing/2014/main" id="{FBE0753B-E986-5C8E-D6DE-E4040BDAF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>
            <a:extLst>
              <a:ext uri="{FF2B5EF4-FFF2-40B4-BE49-F238E27FC236}">
                <a16:creationId xmlns:a16="http://schemas.microsoft.com/office/drawing/2014/main" id="{B9A4538B-AFE5-715F-98EF-0F202AC14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En otros países, la solución combina infraestructura, vigilancia y educación.</a:t>
            </a:r>
          </a:p>
          <a:p>
            <a:pPr marL="158750" indent="0">
              <a:buNone/>
            </a:pPr>
            <a:r>
              <a:rPr lang="es-ES" dirty="0"/>
              <a:t>Por ejemplo, en España y Francia se colocan barreras y señalización reforzada en accesos a autopistas.</a:t>
            </a:r>
          </a:p>
          <a:p>
            <a:pPr marL="158750" indent="0">
              <a:buNone/>
            </a:pPr>
            <a:r>
              <a:rPr lang="es-ES" dirty="0"/>
              <a:t>En Estados Unidos y Brasil, se hacen patrullajes focalizados en los puntos donde suele haber ingresos indebidos.</a:t>
            </a:r>
          </a:p>
          <a:p>
            <a:pPr marL="158750" indent="0">
              <a:buNone/>
            </a:pPr>
            <a:r>
              <a:rPr lang="es-ES" dirty="0"/>
              <a:t>También se trabaja con la comunidad cercana a las autopistas, para que sepan los riesgos y eviten estas conductas.</a:t>
            </a:r>
          </a:p>
          <a:p>
            <a:pPr marL="158750" indent="0">
              <a:buNone/>
            </a:pPr>
            <a:r>
              <a:rPr lang="es-ES" dirty="0"/>
              <a:t>La clave es la coordinación: policías, concesionarios y autoridades trabajando juntos, y siempre basados en datos sobre dónde ocurren más incidentes.</a:t>
            </a:r>
          </a:p>
          <a:p>
            <a:pPr marL="158750" indent="0">
              <a:buNone/>
            </a:pPr>
            <a:endParaRPr lang="es-ES" dirty="0"/>
          </a:p>
          <a:p>
            <a:pPr marL="158750" indent="0">
              <a:buNone/>
            </a:pPr>
            <a:r>
              <a:rPr lang="es-ES" dirty="0"/>
              <a:t>En México ya tenemos ejemplos: en autopistas concesionadas del Estado de México se reforzaron accesos con mallas y señalización, lo que redujo ingresos indebidos.</a:t>
            </a:r>
          </a:p>
          <a:p>
            <a:pPr marL="158750" indent="0">
              <a:buNone/>
            </a:pPr>
            <a:r>
              <a:rPr lang="es-ES" dirty="0"/>
              <a:t>Chile ha logrado buenos resultados con la presencia visible y constante de Carabineros en tramos urbanos.</a:t>
            </a:r>
          </a:p>
          <a:p>
            <a:pPr marL="158750" indent="0">
              <a:buNone/>
            </a:pPr>
            <a:r>
              <a:rPr lang="es-ES" dirty="0"/>
              <a:t>Colombia trabaja desde lo comunitario: visitan barrios cercanos a autopistas y explican directamente los riesgos de cruzar estas vías.</a:t>
            </a:r>
          </a:p>
          <a:p>
            <a:pPr marL="158750" indent="0">
              <a:buNone/>
            </a:pPr>
            <a:r>
              <a:rPr lang="es-ES" dirty="0"/>
              <a:t>En Europa, la práctica común son las barreras y la tecnología de vigilancia que permiten actuar rápido.</a:t>
            </a:r>
          </a:p>
          <a:p>
            <a:pPr marL="158750" indent="0">
              <a:buNone/>
            </a:pPr>
            <a:r>
              <a:rPr lang="es-ES" dirty="0"/>
              <a:t>En Estados Unidos, los operativos no son aleatorios: se basan en datos que muestran dónde y cuándo se producen más ingresos indebidos.</a:t>
            </a:r>
          </a:p>
          <a:p>
            <a:pPr marL="158750" indent="0">
              <a:buNone/>
            </a:pPr>
            <a:endParaRPr lang="es-ES" dirty="0"/>
          </a:p>
          <a:p>
            <a:pPr marL="158750" indent="0">
              <a:buNone/>
            </a:pPr>
            <a:endParaRPr lang="es-E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346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05066E31-6AB1-59F5-556A-5B4C2957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>
            <a:extLst>
              <a:ext uri="{FF2B5EF4-FFF2-40B4-BE49-F238E27FC236}">
                <a16:creationId xmlns:a16="http://schemas.microsoft.com/office/drawing/2014/main" id="{FBE0753B-E986-5C8E-D6DE-E4040BDAF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2:notes">
            <a:extLst>
              <a:ext uri="{FF2B5EF4-FFF2-40B4-BE49-F238E27FC236}">
                <a16:creationId xmlns:a16="http://schemas.microsoft.com/office/drawing/2014/main" id="{B9A4538B-AFE5-715F-98EF-0F202AC14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ES" dirty="0"/>
              <a:t>El cierre de esta mesa será con compromisos claros y en primera persona.</a:t>
            </a:r>
          </a:p>
          <a:p>
            <a:pPr marL="158750" indent="0">
              <a:buNone/>
            </a:pPr>
            <a:r>
              <a:rPr lang="es-ES" dirty="0"/>
              <a:t>Queremos que salgan de aquí con acuerdos que puedan llevar a la práctica desde mañana.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138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11" name="Google Shape;11;p24"/>
          <p:cNvPicPr preferRelativeResize="0"/>
          <p:nvPr/>
        </p:nvPicPr>
        <p:blipFill rotWithShape="1">
          <a:blip r:embed="rId2">
            <a:alphaModFix amt="80000"/>
          </a:blip>
          <a:srcRect r="1951" b="3456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4" title="policias logo blanco.png"/>
          <p:cNvPicPr preferRelativeResize="0"/>
          <p:nvPr/>
        </p:nvPicPr>
        <p:blipFill rotWithShape="1">
          <a:blip r:embed="rId3">
            <a:alphaModFix/>
          </a:blip>
          <a:srcRect l="11601" t="16224" r="14220" b="16089"/>
          <a:stretch/>
        </p:blipFill>
        <p:spPr>
          <a:xfrm>
            <a:off x="6353875" y="3883375"/>
            <a:ext cx="2474199" cy="10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 1">
  <p:cSld name="CUSTOM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37614c3b401_0_24" title="lolo policias color.png"/>
          <p:cNvPicPr preferRelativeResize="0"/>
          <p:nvPr/>
        </p:nvPicPr>
        <p:blipFill rotWithShape="1">
          <a:blip r:embed="rId2">
            <a:alphaModFix/>
          </a:blip>
          <a:srcRect l="12201" t="16482" r="15255" b="16023"/>
          <a:stretch/>
        </p:blipFill>
        <p:spPr>
          <a:xfrm>
            <a:off x="185825" y="59650"/>
            <a:ext cx="2032799" cy="87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g37614c3b401_0_24" title="5a1e9a0c-4463-4fee-bb7c-6c6fa9a912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175" y="4623125"/>
            <a:ext cx="936675" cy="37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g37614c3b401_0_24"/>
          <p:cNvCxnSpPr/>
          <p:nvPr/>
        </p:nvCxnSpPr>
        <p:spPr>
          <a:xfrm rot="10800000" flipH="1">
            <a:off x="185825" y="4895875"/>
            <a:ext cx="7737600" cy="6000"/>
          </a:xfrm>
          <a:prstGeom prst="straightConnector1">
            <a:avLst/>
          </a:prstGeom>
          <a:noFill/>
          <a:ln w="28575" cap="flat" cmpd="sng">
            <a:solidFill>
              <a:srgbClr val="956BB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" name="Google Shape;17;g37614c3b401_0_24"/>
          <p:cNvCxnSpPr/>
          <p:nvPr/>
        </p:nvCxnSpPr>
        <p:spPr>
          <a:xfrm>
            <a:off x="2371000" y="349850"/>
            <a:ext cx="6538500" cy="10200"/>
          </a:xfrm>
          <a:prstGeom prst="straightConnector1">
            <a:avLst/>
          </a:prstGeom>
          <a:noFill/>
          <a:ln w="28575" cap="flat" cmpd="sng">
            <a:solidFill>
              <a:srgbClr val="00DDF9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37614c3b401_0_38" title="50_LEP_Fotos Vias_11.JPG"/>
          <p:cNvPicPr preferRelativeResize="0"/>
          <p:nvPr/>
        </p:nvPicPr>
        <p:blipFill rotWithShape="1">
          <a:blip r:embed="rId2">
            <a:alphaModFix/>
          </a:blip>
          <a:srcRect l="9112" t="31866" r="-511"/>
          <a:stretch/>
        </p:blipFill>
        <p:spPr>
          <a:xfrm>
            <a:off x="-87350" y="-11616"/>
            <a:ext cx="9298724" cy="519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37614c3b401_0_38"/>
          <p:cNvSpPr/>
          <p:nvPr/>
        </p:nvSpPr>
        <p:spPr>
          <a:xfrm>
            <a:off x="-87350" y="-11625"/>
            <a:ext cx="9231300" cy="5192400"/>
          </a:xfrm>
          <a:prstGeom prst="rect">
            <a:avLst/>
          </a:prstGeom>
          <a:gradFill>
            <a:gsLst>
              <a:gs pos="0">
                <a:srgbClr val="956BB3">
                  <a:alpha val="31764"/>
                  <a:alpha val="45910"/>
                </a:srgbClr>
              </a:gs>
              <a:gs pos="100000">
                <a:srgbClr val="00DDF9">
                  <a:alpha val="50980"/>
                  <a:alpha val="4591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g37614c3b401_0_38" title="policias logo blanco.png"/>
          <p:cNvPicPr preferRelativeResize="0"/>
          <p:nvPr/>
        </p:nvPicPr>
        <p:blipFill rotWithShape="1">
          <a:blip r:embed="rId3">
            <a:alphaModFix/>
          </a:blip>
          <a:srcRect l="11601" t="16224" r="14220" b="16089"/>
          <a:stretch/>
        </p:blipFill>
        <p:spPr>
          <a:xfrm>
            <a:off x="287375" y="313650"/>
            <a:ext cx="2314573" cy="9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37614c3b401_0_38" title="Fundación Aleatica Negativ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1625" y="4545751"/>
            <a:ext cx="1264750" cy="3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364625" y="1492085"/>
            <a:ext cx="8201474" cy="124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 b="1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DR. ISAAC DENEB CASTAÑEDA</a:t>
            </a:r>
            <a:br>
              <a:rPr lang="es-MX" sz="2800" b="1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-MX" sz="2800" b="1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LIC. JORGE MARTINEZ</a:t>
            </a:r>
            <a:endParaRPr sz="2800" b="1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364615" y="2604630"/>
            <a:ext cx="6394630" cy="43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</a:t>
            </a:r>
            <a:r>
              <a:rPr lang="es-MX" sz="3200" dirty="0" err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revención</a:t>
            </a:r>
            <a:r>
              <a:rPr lang="es-MX" sz="32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siniestros en vías de alta velocidad (mesa de trabajo)</a:t>
            </a:r>
            <a:endParaRPr sz="320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364615" y="4449590"/>
            <a:ext cx="4685700" cy="43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OCTUBRE</a:t>
            </a:r>
            <a:r>
              <a:rPr lang="es-MX" sz="1800" i="0" u="none" strike="noStrike" cap="none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2025 EDOMEX</a:t>
            </a:r>
            <a:endParaRPr sz="1300" i="0" u="none" strike="noStrike" cap="none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672443" y="3305373"/>
            <a:ext cx="7799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0" u="none" strike="noStrike" cap="none" dirty="0">
                <a:solidFill>
                  <a:srgbClr val="7F7F7F"/>
                </a:solidFill>
                <a:latin typeface="Titillium Web"/>
                <a:ea typeface="Titillium Web"/>
                <a:cs typeface="Titillium Web"/>
                <a:sym typeface="Titillium Web"/>
              </a:rPr>
              <a:t>Nuestro objetivo es reducir en </a:t>
            </a:r>
            <a:r>
              <a:rPr lang="es-MX" sz="1800" b="1" i="0" u="none" strike="noStrike" cap="none" dirty="0">
                <a:solidFill>
                  <a:srgbClr val="7F7F7F"/>
                </a:solidFill>
                <a:latin typeface="Titillium Web"/>
                <a:ea typeface="Titillium Web"/>
                <a:cs typeface="Titillium Web"/>
                <a:sym typeface="Titillium Web"/>
              </a:rPr>
              <a:t>al menos 50% las muertes y lesiones graves al 2030.</a:t>
            </a:r>
            <a:r>
              <a:rPr lang="es-MX" sz="1800" i="0" u="none" strike="noStrike" cap="none" dirty="0">
                <a:solidFill>
                  <a:srgbClr val="7F7F7F"/>
                </a:solidFill>
                <a:latin typeface="Titillium Web"/>
                <a:ea typeface="Titillium Web"/>
                <a:cs typeface="Titillium Web"/>
                <a:sym typeface="Titillium Web"/>
              </a:rPr>
              <a:t> Ustedes son pieza clave en esa meta. No se trata de memorizar leyes, sino de </a:t>
            </a:r>
            <a:r>
              <a:rPr lang="es-MX" sz="1800" b="1" i="0" u="none" strike="noStrike" cap="none" dirty="0">
                <a:solidFill>
                  <a:srgbClr val="7F7F7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proteger vidas.</a:t>
            </a:r>
            <a:r>
              <a:rPr lang="es-MX" sz="1800" i="0" u="none" strike="noStrike" cap="none" dirty="0">
                <a:solidFill>
                  <a:srgbClr val="7F7F7F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Esta capacitación les da herramientas, pero su criterio, experiencia y compromiso marcan la diferencia</a:t>
            </a:r>
            <a:endParaRPr sz="18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80" name="Google Shape;180;p21" descr="Forma&#10;&#10;El contenido generado por IA puede ser incorrec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600" y="709108"/>
            <a:ext cx="4558796" cy="138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236243" y="2283056"/>
            <a:ext cx="867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 dirty="0">
                <a:solidFill>
                  <a:srgbClr val="956BB3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Gracias por su servicio</a:t>
            </a:r>
            <a:endParaRPr dirty="0">
              <a:solidFill>
                <a:srgbClr val="956BB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-78675" y="2728325"/>
            <a:ext cx="9222600" cy="1226700"/>
          </a:xfrm>
          <a:prstGeom prst="rect">
            <a:avLst/>
          </a:prstGeom>
          <a:solidFill>
            <a:srgbClr val="00206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906625" y="755696"/>
            <a:ext cx="7190100" cy="1669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MX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Somos Seguridad Vial</a:t>
            </a: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Gracias</a:t>
            </a:r>
            <a:endParaRPr sz="3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Dr. Isaac Castaneda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Lic. Jorge Martinez</a:t>
            </a:r>
            <a:endParaRPr sz="3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457CED-E82E-49A0-94EE-FBE514A5381C}"/>
              </a:ext>
            </a:extLst>
          </p:cNvPr>
          <p:cNvSpPr txBox="1"/>
          <p:nvPr/>
        </p:nvSpPr>
        <p:spPr>
          <a:xfrm>
            <a:off x="2260397" y="555956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Riesgos principales</a:t>
            </a:r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2C2CA7-ACD9-4022-8BA9-521C7EDDD20D}"/>
              </a:ext>
            </a:extLst>
          </p:cNvPr>
          <p:cNvSpPr txBox="1"/>
          <p:nvPr/>
        </p:nvSpPr>
        <p:spPr>
          <a:xfrm>
            <a:off x="313336" y="1513028"/>
            <a:ext cx="8261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Peatones, ciclistas y motociclistas son los usuarios más vulnerables.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En vías de alta velocidad, la probabilidad de muerte o lesión grave es 5 a 10 veces mayor.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En México, más del 40% de las muertes viales involucran a usuarios vulnerables. principales</a:t>
            </a:r>
            <a:endParaRPr lang="es-MX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457CED-E82E-49A0-94EE-FBE514A5381C}"/>
              </a:ext>
            </a:extLst>
          </p:cNvPr>
          <p:cNvSpPr txBox="1"/>
          <p:nvPr/>
        </p:nvSpPr>
        <p:spPr>
          <a:xfrm>
            <a:off x="2260397" y="555956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Marco normativo</a:t>
            </a:r>
            <a:endParaRPr lang="es-MX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2C2CA7-ACD9-4022-8BA9-521C7EDDD20D}"/>
              </a:ext>
            </a:extLst>
          </p:cNvPr>
          <p:cNvSpPr txBox="1"/>
          <p:nvPr/>
        </p:nvSpPr>
        <p:spPr>
          <a:xfrm>
            <a:off x="313336" y="1513028"/>
            <a:ext cx="8261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Los reglamentos federal, estatal y local otorgan a los policías facultades para:</a:t>
            </a:r>
          </a:p>
          <a:p>
            <a:endParaRPr lang="es-ES" sz="2000" dirty="0"/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s-ES" sz="2000" dirty="0"/>
              <a:t>Retirar de la vía a usuarios no autorizados.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s-ES" sz="2000" dirty="0"/>
              <a:t>Prevenir riesgos y orientar a la ciudadanía.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s-ES" sz="2000" dirty="0"/>
              <a:t>Coordinar con concesionarios para garantizar la seguridad.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3623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736600" y="1559390"/>
            <a:ext cx="7670700" cy="1725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MESA 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chemeClr val="lt1"/>
                </a:solidFill>
                <a:latin typeface="Verdana"/>
                <a:ea typeface="Verdana"/>
                <a:sym typeface="Verdana"/>
              </a:rPr>
              <a:t>TRABAJO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EF545FAC-68EE-8396-BA31-C48F9725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rculo: vacío 3">
            <a:extLst>
              <a:ext uri="{FF2B5EF4-FFF2-40B4-BE49-F238E27FC236}">
                <a16:creationId xmlns:a16="http://schemas.microsoft.com/office/drawing/2014/main" id="{25F545B5-7117-C9D5-5ADD-50FCB7BF1F22}"/>
              </a:ext>
            </a:extLst>
          </p:cNvPr>
          <p:cNvSpPr>
            <a:spLocks noChangeAspect="1"/>
          </p:cNvSpPr>
          <p:nvPr/>
        </p:nvSpPr>
        <p:spPr>
          <a:xfrm>
            <a:off x="3794760" y="1840230"/>
            <a:ext cx="1524000" cy="1524000"/>
          </a:xfrm>
          <a:prstGeom prst="donut">
            <a:avLst>
              <a:gd name="adj" fmla="val 14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DE2FB2-A30C-4532-BBA5-A2513E158148}"/>
              </a:ext>
            </a:extLst>
          </p:cNvPr>
          <p:cNvSpPr txBox="1"/>
          <p:nvPr/>
        </p:nvSpPr>
        <p:spPr>
          <a:xfrm>
            <a:off x="1955339" y="1018291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Objetivo de la mesa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FBE9BC-2A92-4A26-9663-297574D0FC80}"/>
              </a:ext>
            </a:extLst>
          </p:cNvPr>
          <p:cNvSpPr txBox="1"/>
          <p:nvPr/>
        </p:nvSpPr>
        <p:spPr>
          <a:xfrm>
            <a:off x="2011679" y="2040791"/>
            <a:ext cx="5303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Escuchar sus ideas sobre cómo, </a:t>
            </a:r>
            <a:r>
              <a:rPr lang="es-ES" sz="2000" b="1" dirty="0"/>
              <a:t>desde sus atribuciones</a:t>
            </a:r>
            <a:r>
              <a:rPr lang="es-ES" sz="2000" dirty="0"/>
              <a:t>, pueden ayudarnos a evitar que peatones, ciclistas y motociclistas ingresen a autopistas concesionadas.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12604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EF545FAC-68EE-8396-BA31-C48F9725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rculo: vacío 3">
            <a:extLst>
              <a:ext uri="{FF2B5EF4-FFF2-40B4-BE49-F238E27FC236}">
                <a16:creationId xmlns:a16="http://schemas.microsoft.com/office/drawing/2014/main" id="{25F545B5-7117-C9D5-5ADD-50FCB7BF1F22}"/>
              </a:ext>
            </a:extLst>
          </p:cNvPr>
          <p:cNvSpPr>
            <a:spLocks noChangeAspect="1"/>
          </p:cNvSpPr>
          <p:nvPr/>
        </p:nvSpPr>
        <p:spPr>
          <a:xfrm>
            <a:off x="3794760" y="1840230"/>
            <a:ext cx="1524000" cy="1524000"/>
          </a:xfrm>
          <a:prstGeom prst="donut">
            <a:avLst>
              <a:gd name="adj" fmla="val 14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DE2FB2-A30C-4532-BBA5-A2513E158148}"/>
              </a:ext>
            </a:extLst>
          </p:cNvPr>
          <p:cNvSpPr txBox="1"/>
          <p:nvPr/>
        </p:nvSpPr>
        <p:spPr>
          <a:xfrm>
            <a:off x="1955339" y="1018291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Lluvia de ideas</a:t>
            </a:r>
            <a:endParaRPr lang="es-MX" sz="2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3A5CF84-EBA8-4976-80A7-8566A2C46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6062"/>
              </p:ext>
            </p:extLst>
          </p:nvPr>
        </p:nvGraphicFramePr>
        <p:xfrm>
          <a:off x="164375" y="539750"/>
          <a:ext cx="8753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401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EF545FAC-68EE-8396-BA31-C48F9725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rculo: vacío 3">
            <a:extLst>
              <a:ext uri="{FF2B5EF4-FFF2-40B4-BE49-F238E27FC236}">
                <a16:creationId xmlns:a16="http://schemas.microsoft.com/office/drawing/2014/main" id="{25F545B5-7117-C9D5-5ADD-50FCB7BF1F22}"/>
              </a:ext>
            </a:extLst>
          </p:cNvPr>
          <p:cNvSpPr>
            <a:spLocks noChangeAspect="1"/>
          </p:cNvSpPr>
          <p:nvPr/>
        </p:nvSpPr>
        <p:spPr>
          <a:xfrm>
            <a:off x="3794760" y="1840230"/>
            <a:ext cx="1524000" cy="1524000"/>
          </a:xfrm>
          <a:prstGeom prst="donut">
            <a:avLst>
              <a:gd name="adj" fmla="val 14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DE2FB2-A30C-4532-BBA5-A2513E158148}"/>
              </a:ext>
            </a:extLst>
          </p:cNvPr>
          <p:cNvSpPr txBox="1"/>
          <p:nvPr/>
        </p:nvSpPr>
        <p:spPr>
          <a:xfrm>
            <a:off x="1955339" y="1018291"/>
            <a:ext cx="456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Análisis y retroalimentación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FBE9BC-2A92-4A26-9663-297574D0FC80}"/>
              </a:ext>
            </a:extLst>
          </p:cNvPr>
          <p:cNvSpPr txBox="1"/>
          <p:nvPr/>
        </p:nvSpPr>
        <p:spPr>
          <a:xfrm>
            <a:off x="1521562" y="1910030"/>
            <a:ext cx="6276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¿</a:t>
            </a:r>
            <a:r>
              <a:rPr lang="es-ES" sz="2000" b="1" dirty="0"/>
              <a:t>Qué retos enfrentamos</a:t>
            </a:r>
            <a:r>
              <a:rPr lang="es-ES" sz="2000" dirty="0"/>
              <a:t> para aplicar acciones de prevención, disuasión y sanción?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¿Cómo </a:t>
            </a:r>
            <a:r>
              <a:rPr lang="es-ES" sz="2000" b="1" dirty="0"/>
              <a:t>fortalecer la coordinación</a:t>
            </a:r>
            <a:r>
              <a:rPr lang="es-ES" sz="2000" dirty="0"/>
              <a:t> entre policías y concesionarios?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44047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EF545FAC-68EE-8396-BA31-C48F9725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rculo: vacío 3">
            <a:extLst>
              <a:ext uri="{FF2B5EF4-FFF2-40B4-BE49-F238E27FC236}">
                <a16:creationId xmlns:a16="http://schemas.microsoft.com/office/drawing/2014/main" id="{25F545B5-7117-C9D5-5ADD-50FCB7BF1F22}"/>
              </a:ext>
            </a:extLst>
          </p:cNvPr>
          <p:cNvSpPr>
            <a:spLocks noChangeAspect="1"/>
          </p:cNvSpPr>
          <p:nvPr/>
        </p:nvSpPr>
        <p:spPr>
          <a:xfrm>
            <a:off x="3794760" y="1840230"/>
            <a:ext cx="1524000" cy="1524000"/>
          </a:xfrm>
          <a:prstGeom prst="donut">
            <a:avLst>
              <a:gd name="adj" fmla="val 14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DE2FB2-A30C-4532-BBA5-A2513E158148}"/>
              </a:ext>
            </a:extLst>
          </p:cNvPr>
          <p:cNvSpPr txBox="1"/>
          <p:nvPr/>
        </p:nvSpPr>
        <p:spPr>
          <a:xfrm>
            <a:off x="2292585" y="478275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Mejores prácticas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FBE9BC-2A92-4A26-9663-297574D0FC80}"/>
              </a:ext>
            </a:extLst>
          </p:cNvPr>
          <p:cNvSpPr txBox="1"/>
          <p:nvPr/>
        </p:nvSpPr>
        <p:spPr>
          <a:xfrm>
            <a:off x="732996" y="1294477"/>
            <a:ext cx="72449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Infraestructura segura:</a:t>
            </a:r>
            <a:r>
              <a:rPr lang="es-ES" sz="2000" dirty="0"/>
              <a:t> barreras físicas y señalización clara en accesos.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Operativos focalizados:</a:t>
            </a:r>
            <a:r>
              <a:rPr lang="es-ES" sz="2000" dirty="0"/>
              <a:t> patrullajes en puntos críticos de ingreso indebido.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Educación comunitaria:</a:t>
            </a:r>
            <a:r>
              <a:rPr lang="es-ES" sz="2000" dirty="0"/>
              <a:t> campañas para concientizar a peatones y ciclistas.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Coordinación institucional:</a:t>
            </a:r>
            <a:r>
              <a:rPr lang="es-ES" sz="2000" dirty="0"/>
              <a:t> concesionarios + policías + autoridades locales.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Registro y datos: monitoreo de incidentes para ajustar estrategias.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5481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EF545FAC-68EE-8396-BA31-C48F97252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rculo: vacío 3">
            <a:extLst>
              <a:ext uri="{FF2B5EF4-FFF2-40B4-BE49-F238E27FC236}">
                <a16:creationId xmlns:a16="http://schemas.microsoft.com/office/drawing/2014/main" id="{25F545B5-7117-C9D5-5ADD-50FCB7BF1F22}"/>
              </a:ext>
            </a:extLst>
          </p:cNvPr>
          <p:cNvSpPr>
            <a:spLocks noChangeAspect="1"/>
          </p:cNvSpPr>
          <p:nvPr/>
        </p:nvSpPr>
        <p:spPr>
          <a:xfrm>
            <a:off x="3794760" y="1840230"/>
            <a:ext cx="1524000" cy="1524000"/>
          </a:xfrm>
          <a:prstGeom prst="donut">
            <a:avLst>
              <a:gd name="adj" fmla="val 14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DE2FB2-A30C-4532-BBA5-A2513E158148}"/>
              </a:ext>
            </a:extLst>
          </p:cNvPr>
          <p:cNvSpPr txBox="1"/>
          <p:nvPr/>
        </p:nvSpPr>
        <p:spPr>
          <a:xfrm>
            <a:off x="1955339" y="1018291"/>
            <a:ext cx="2956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COMPROMISOS</a:t>
            </a:r>
            <a:endParaRPr lang="es-MX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FBE9BC-2A92-4A26-9663-297574D0FC80}"/>
              </a:ext>
            </a:extLst>
          </p:cNvPr>
          <p:cNvSpPr txBox="1"/>
          <p:nvPr/>
        </p:nvSpPr>
        <p:spPr>
          <a:xfrm>
            <a:off x="1955339" y="1840230"/>
            <a:ext cx="6276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Construyamos tres compromisos realistas:</a:t>
            </a:r>
          </a:p>
          <a:p>
            <a:endParaRPr lang="es-ES" sz="2000" dirty="0"/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Reforzar prevención.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Aplicar con firmeza la disuasión y sanción.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/>
              <a:t>Mejorar la coordinación operativa en autopistas concesionadas.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4867640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748</Words>
  <Application>Microsoft Office PowerPoint</Application>
  <PresentationFormat>Presentación en pantalla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Titillium Web</vt:lpstr>
      <vt:lpstr>Verdana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Castaneda</dc:creator>
  <cp:lastModifiedBy>Isaac Deneb Castañeda Alcántara</cp:lastModifiedBy>
  <cp:revision>5</cp:revision>
  <dcterms:modified xsi:type="dcterms:W3CDTF">2025-10-01T19:38:27Z</dcterms:modified>
</cp:coreProperties>
</file>